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Scripter" charset="1" panose="00000000000000000000"/>
      <p:regular r:id="rId21"/>
    </p:embeddedFont>
    <p:embeddedFont>
      <p:font typeface="Balsamiq Sans" charset="1" panose="02000603000000000000"/>
      <p:regular r:id="rId22"/>
    </p:embeddedFont>
    <p:embeddedFont>
      <p:font typeface="Balsamiq Sans Bold" charset="1" panose="02000603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6.png" Type="http://schemas.openxmlformats.org/officeDocument/2006/relationships/image"/><Relationship Id="rId13" Target="../media/image17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.png" Type="http://schemas.openxmlformats.org/officeDocument/2006/relationships/image"/><Relationship Id="rId13" Target="../media/image2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1.png" Type="http://schemas.openxmlformats.org/officeDocument/2006/relationships/image"/><Relationship Id="rId13" Target="../media/image2.svg" Type="http://schemas.openxmlformats.org/officeDocument/2006/relationships/image"/><Relationship Id="rId14" Target="../media/image18.png" Type="http://schemas.openxmlformats.org/officeDocument/2006/relationships/image"/><Relationship Id="rId15" Target="../media/image19.png" Type="http://schemas.openxmlformats.org/officeDocument/2006/relationships/image"/><Relationship Id="rId16" Target="../media/image20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png" Type="http://schemas.openxmlformats.org/officeDocument/2006/relationships/image"/><Relationship Id="rId9" Target="../media/image13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21.png" Type="http://schemas.openxmlformats.org/officeDocument/2006/relationships/image"/><Relationship Id="rId12" Target="../media/image22.png" Type="http://schemas.openxmlformats.org/officeDocument/2006/relationships/image"/><Relationship Id="rId13" Target="../media/image23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16" Target="../media/image26.png" Type="http://schemas.openxmlformats.org/officeDocument/2006/relationships/image"/><Relationship Id="rId17" Target="../media/image27.png" Type="http://schemas.openxmlformats.org/officeDocument/2006/relationships/image"/><Relationship Id="rId18" Target="../media/image28.svg" Type="http://schemas.openxmlformats.org/officeDocument/2006/relationships/image"/><Relationship Id="rId19" Target="../media/image29.png" Type="http://schemas.openxmlformats.org/officeDocument/2006/relationships/image"/><Relationship Id="rId2" Target="../media/image8.png" Type="http://schemas.openxmlformats.org/officeDocument/2006/relationships/image"/><Relationship Id="rId20" Target="../media/image30.png" Type="http://schemas.openxmlformats.org/officeDocument/2006/relationships/image"/><Relationship Id="rId21" Target="../media/image31.svg" Type="http://schemas.openxmlformats.org/officeDocument/2006/relationships/image"/><Relationship Id="rId22" Target="../media/image32.png" Type="http://schemas.openxmlformats.org/officeDocument/2006/relationships/image"/><Relationship Id="rId23" Target="../media/image33.png" Type="http://schemas.openxmlformats.org/officeDocument/2006/relationships/image"/><Relationship Id="rId24" Target="../media/image34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svg" Type="http://schemas.openxmlformats.org/officeDocument/2006/relationships/image"/><Relationship Id="rId11" Target="../media/image35.pn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0.png" Type="http://schemas.openxmlformats.org/officeDocument/2006/relationships/image"/><Relationship Id="rId8" Target="../media/image11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7.pn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svg" Type="http://schemas.openxmlformats.org/officeDocument/2006/relationships/image"/><Relationship Id="rId13" Target="../media/image36.png" Type="http://schemas.openxmlformats.org/officeDocument/2006/relationships/image"/><Relationship Id="rId14" Target="../media/image37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11" Target="../media/image13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927010" y="926510"/>
            <a:ext cx="8433980" cy="8433980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3F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229801">
            <a:off x="974643" y="4226553"/>
            <a:ext cx="4858133" cy="5338607"/>
          </a:xfrm>
          <a:custGeom>
            <a:avLst/>
            <a:gdLst/>
            <a:ahLst/>
            <a:cxnLst/>
            <a:rect r="r" b="b" t="t" l="l"/>
            <a:pathLst>
              <a:path h="5338607" w="4858133">
                <a:moveTo>
                  <a:pt x="0" y="0"/>
                </a:moveTo>
                <a:lnTo>
                  <a:pt x="4858133" y="0"/>
                </a:lnTo>
                <a:lnTo>
                  <a:pt x="4858133" y="5338607"/>
                </a:lnTo>
                <a:lnTo>
                  <a:pt x="0" y="53386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43043">
            <a:off x="12179693" y="1177109"/>
            <a:ext cx="5228106" cy="3947220"/>
          </a:xfrm>
          <a:custGeom>
            <a:avLst/>
            <a:gdLst/>
            <a:ahLst/>
            <a:cxnLst/>
            <a:rect r="r" b="b" t="t" l="l"/>
            <a:pathLst>
              <a:path h="3947220" w="5228106">
                <a:moveTo>
                  <a:pt x="0" y="0"/>
                </a:moveTo>
                <a:lnTo>
                  <a:pt x="5228106" y="0"/>
                </a:lnTo>
                <a:lnTo>
                  <a:pt x="5228106" y="3947220"/>
                </a:lnTo>
                <a:lnTo>
                  <a:pt x="0" y="39472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67758" y="1135157"/>
            <a:ext cx="3006192" cy="2630418"/>
          </a:xfrm>
          <a:custGeom>
            <a:avLst/>
            <a:gdLst/>
            <a:ahLst/>
            <a:cxnLst/>
            <a:rect r="r" b="b" t="t" l="l"/>
            <a:pathLst>
              <a:path h="2630418" w="3006192">
                <a:moveTo>
                  <a:pt x="0" y="0"/>
                </a:moveTo>
                <a:lnTo>
                  <a:pt x="3006192" y="0"/>
                </a:lnTo>
                <a:lnTo>
                  <a:pt x="3006192" y="2630417"/>
                </a:lnTo>
                <a:lnTo>
                  <a:pt x="0" y="26304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34254">
            <a:off x="14059363" y="6404134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0" y="0"/>
                </a:lnTo>
                <a:lnTo>
                  <a:pt x="2120130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081195" y="2892818"/>
            <a:ext cx="8125611" cy="4282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466"/>
              </a:lnSpc>
            </a:pPr>
            <a:r>
              <a:rPr lang="en-US" sz="12965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Comment apprendre?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081195" y="725923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3" y="0"/>
                </a:lnTo>
                <a:lnTo>
                  <a:pt x="1844323" y="1724443"/>
                </a:lnTo>
                <a:lnTo>
                  <a:pt x="0" y="17244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774603" y="6895857"/>
            <a:ext cx="1586387" cy="1483272"/>
          </a:xfrm>
          <a:custGeom>
            <a:avLst/>
            <a:gdLst/>
            <a:ahLst/>
            <a:cxnLst/>
            <a:rect r="r" b="b" t="t" l="l"/>
            <a:pathLst>
              <a:path h="1483272" w="1586387">
                <a:moveTo>
                  <a:pt x="0" y="0"/>
                </a:moveTo>
                <a:lnTo>
                  <a:pt x="1586387" y="0"/>
                </a:lnTo>
                <a:lnTo>
                  <a:pt x="1586387" y="1483272"/>
                </a:lnTo>
                <a:lnTo>
                  <a:pt x="0" y="14832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4254">
            <a:off x="15305889" y="698395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1" y="0"/>
                </a:lnTo>
                <a:lnTo>
                  <a:pt x="2120131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01142" y="1088694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44378" y="2510541"/>
            <a:ext cx="9147018" cy="1541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Retiens ces mots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0867" y="4389444"/>
            <a:ext cx="14568920" cy="4717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Trottinette</a:t>
            </a: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    Fourchette      Ski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Montagne      Voiture      Vélo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Cuillère      Bonnet      Neige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Bus      Couteau      Assiette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491383" y="490883"/>
            <a:ext cx="9305234" cy="930523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3F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570491" y="2115089"/>
            <a:ext cx="9147018" cy="4427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Quelles sont tes stratégies pour apprendre?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03972" y="6513706"/>
            <a:ext cx="8480056" cy="140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4"/>
              </a:lnSpc>
            </a:pPr>
            <a:r>
              <a:rPr lang="en-US" sz="44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Partage tes stratégies avec la classe.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72099" y="552999"/>
            <a:ext cx="2710452" cy="2371646"/>
          </a:xfrm>
          <a:custGeom>
            <a:avLst/>
            <a:gdLst/>
            <a:ahLst/>
            <a:cxnLst/>
            <a:rect r="r" b="b" t="t" l="l"/>
            <a:pathLst>
              <a:path h="2371646" w="2710452">
                <a:moveTo>
                  <a:pt x="0" y="0"/>
                </a:moveTo>
                <a:lnTo>
                  <a:pt x="2710453" y="0"/>
                </a:lnTo>
                <a:lnTo>
                  <a:pt x="2710453" y="2371646"/>
                </a:lnTo>
                <a:lnTo>
                  <a:pt x="0" y="2371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34254">
            <a:off x="15395479" y="6931565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0" y="0"/>
                </a:lnTo>
                <a:lnTo>
                  <a:pt x="2120130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414849" y="4371427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3" y="0"/>
                </a:lnTo>
                <a:lnTo>
                  <a:pt x="1844323" y="1724443"/>
                </a:lnTo>
                <a:lnTo>
                  <a:pt x="0" y="1724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099450" y="552999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4254">
            <a:off x="15305889" y="698395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1" y="0"/>
                </a:lnTo>
                <a:lnTo>
                  <a:pt x="2120131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511869" y="189040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89046" y="1134071"/>
            <a:ext cx="13294424" cy="298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essaye des retrouver les 12 mots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50867" y="4389444"/>
            <a:ext cx="14568920" cy="4717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Trottinette</a:t>
            </a: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    Fourchette      Ski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Montagne      Voiture      Vélo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Cuillère      Bonnet      Neige</a:t>
            </a:r>
          </a:p>
          <a:p>
            <a:pPr algn="ctr">
              <a:lnSpc>
                <a:spcPts val="9527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Bus      Couteau      Assiette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78137" y="203385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2257" y="1766602"/>
            <a:ext cx="17458604" cy="44184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Organiser les mots </a:t>
            </a:r>
          </a:p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en catégories</a:t>
            </a:r>
          </a:p>
          <a:p>
            <a:pPr algn="l">
              <a:lnSpc>
                <a:spcPts val="1136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762257" y="4818537"/>
            <a:ext cx="14597704" cy="232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8"/>
              </a:lnSpc>
            </a:pPr>
            <a:r>
              <a:rPr lang="en-US" sz="36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Notre cerveau retient plus facilement les informations lorsqu'elles sont organisées. Regrouper les mots qui ont un point commun permet de créer des ensembles plus faciles à mémoriser.</a:t>
            </a:r>
          </a:p>
          <a:p>
            <a:pPr algn="l">
              <a:lnSpc>
                <a:spcPts val="457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762257" y="6964599"/>
            <a:ext cx="14023286" cy="2566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b="true" sz="2697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Exe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mp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: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J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cla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12 mot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roi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ca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tégo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ri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es :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Les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sports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: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ttin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ette,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voit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re,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vél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 b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vaiss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uv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: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fo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rchet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cui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lè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ntagn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'h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: sk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 mont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gne, bonne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 neige.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896666" y="7375715"/>
            <a:ext cx="2773825" cy="2427097"/>
          </a:xfrm>
          <a:custGeom>
            <a:avLst/>
            <a:gdLst/>
            <a:ahLst/>
            <a:cxnLst/>
            <a:rect r="r" b="b" t="t" l="l"/>
            <a:pathLst>
              <a:path h="2427097" w="2773825">
                <a:moveTo>
                  <a:pt x="0" y="0"/>
                </a:moveTo>
                <a:lnTo>
                  <a:pt x="2773825" y="0"/>
                </a:lnTo>
                <a:lnTo>
                  <a:pt x="2773825" y="2427097"/>
                </a:lnTo>
                <a:lnTo>
                  <a:pt x="0" y="2427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59532" y="1892023"/>
            <a:ext cx="3495721" cy="2744141"/>
          </a:xfrm>
          <a:custGeom>
            <a:avLst/>
            <a:gdLst/>
            <a:ahLst/>
            <a:cxnLst/>
            <a:rect r="r" b="b" t="t" l="l"/>
            <a:pathLst>
              <a:path h="2744141" w="3495721">
                <a:moveTo>
                  <a:pt x="0" y="0"/>
                </a:moveTo>
                <a:lnTo>
                  <a:pt x="3495721" y="0"/>
                </a:lnTo>
                <a:lnTo>
                  <a:pt x="3495721" y="2744142"/>
                </a:lnTo>
                <a:lnTo>
                  <a:pt x="0" y="27441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78137" y="203385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2257" y="1766602"/>
            <a:ext cx="17458604" cy="298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Créer </a:t>
            </a:r>
          </a:p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des associations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62257" y="4818537"/>
            <a:ext cx="14597704" cy="232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8"/>
              </a:lnSpc>
            </a:pPr>
            <a:r>
              <a:rPr lang="en-US" sz="36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Pour retenir une information, je peux la relier à une autre grâce à une histoire ou à un lien amusant. Plus l'association est originale ou surprenante, plus elle peut être facile à retrouver.</a:t>
            </a:r>
          </a:p>
          <a:p>
            <a:pPr algn="l">
              <a:lnSpc>
                <a:spcPts val="457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762257" y="6964599"/>
            <a:ext cx="14023286" cy="1280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b="true" sz="2697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Exe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mple : Je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p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 à l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mo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agne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en bus ave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c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es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skis. D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ans mon sac, j'ai caché une ass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ette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,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u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 fourchette et u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couteau pour man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g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er au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o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mm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et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!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896666" y="7375715"/>
            <a:ext cx="2773825" cy="2427097"/>
          </a:xfrm>
          <a:custGeom>
            <a:avLst/>
            <a:gdLst/>
            <a:ahLst/>
            <a:cxnLst/>
            <a:rect r="r" b="b" t="t" l="l"/>
            <a:pathLst>
              <a:path h="2427097" w="2773825">
                <a:moveTo>
                  <a:pt x="0" y="0"/>
                </a:moveTo>
                <a:lnTo>
                  <a:pt x="2773825" y="0"/>
                </a:lnTo>
                <a:lnTo>
                  <a:pt x="2773825" y="2427097"/>
                </a:lnTo>
                <a:lnTo>
                  <a:pt x="0" y="2427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29801">
            <a:off x="11869600" y="791362"/>
            <a:ext cx="3585757" cy="3940392"/>
          </a:xfrm>
          <a:custGeom>
            <a:avLst/>
            <a:gdLst/>
            <a:ahLst/>
            <a:cxnLst/>
            <a:rect r="r" b="b" t="t" l="l"/>
            <a:pathLst>
              <a:path h="3940392" w="3585757">
                <a:moveTo>
                  <a:pt x="0" y="0"/>
                </a:moveTo>
                <a:lnTo>
                  <a:pt x="3585757" y="0"/>
                </a:lnTo>
                <a:lnTo>
                  <a:pt x="3585757" y="3940392"/>
                </a:lnTo>
                <a:lnTo>
                  <a:pt x="0" y="39403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978137" y="203385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762257" y="1766602"/>
            <a:ext cx="17458604" cy="298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Créer des </a:t>
            </a:r>
          </a:p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images mentales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62257" y="4818537"/>
            <a:ext cx="14597704" cy="2320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8"/>
              </a:lnSpc>
            </a:pPr>
            <a:r>
              <a:rPr lang="en-US" sz="36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Je peux transformer les mots à mémoriser en images dans ma tête. Une scène drôle, étonnante ou exagérée peut m'aider à retrouver les informations.</a:t>
            </a:r>
          </a:p>
          <a:p>
            <a:pPr algn="l">
              <a:lnSpc>
                <a:spcPts val="457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762257" y="6964599"/>
            <a:ext cx="14023286" cy="12809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b="true" sz="2697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Exe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mple : J'imagine un énor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me bonnet po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sé sur une montagne ennei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gée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.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U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ne voiture géante descend la piste de ski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, p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endant qu'une trottinette vole dans le ciel !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4896666" y="7375715"/>
            <a:ext cx="2773825" cy="2427097"/>
          </a:xfrm>
          <a:custGeom>
            <a:avLst/>
            <a:gdLst/>
            <a:ahLst/>
            <a:cxnLst/>
            <a:rect r="r" b="b" t="t" l="l"/>
            <a:pathLst>
              <a:path h="2427097" w="2773825">
                <a:moveTo>
                  <a:pt x="0" y="0"/>
                </a:moveTo>
                <a:lnTo>
                  <a:pt x="2773825" y="0"/>
                </a:lnTo>
                <a:lnTo>
                  <a:pt x="2773825" y="2427097"/>
                </a:lnTo>
                <a:lnTo>
                  <a:pt x="0" y="2427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29801">
            <a:off x="11869600" y="791362"/>
            <a:ext cx="3585757" cy="3940392"/>
          </a:xfrm>
          <a:custGeom>
            <a:avLst/>
            <a:gdLst/>
            <a:ahLst/>
            <a:cxnLst/>
            <a:rect r="r" b="b" t="t" l="l"/>
            <a:pathLst>
              <a:path h="3940392" w="3585757">
                <a:moveTo>
                  <a:pt x="0" y="0"/>
                </a:moveTo>
                <a:lnTo>
                  <a:pt x="3585757" y="0"/>
                </a:lnTo>
                <a:lnTo>
                  <a:pt x="3585757" y="3940392"/>
                </a:lnTo>
                <a:lnTo>
                  <a:pt x="0" y="39403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063831" y="203385"/>
            <a:ext cx="3072955" cy="2113767"/>
          </a:xfrm>
          <a:custGeom>
            <a:avLst/>
            <a:gdLst/>
            <a:ahLst/>
            <a:cxnLst/>
            <a:rect r="r" b="b" t="t" l="l"/>
            <a:pathLst>
              <a:path h="2113767" w="3072955">
                <a:moveTo>
                  <a:pt x="0" y="0"/>
                </a:moveTo>
                <a:lnTo>
                  <a:pt x="3072955" y="0"/>
                </a:lnTo>
                <a:lnTo>
                  <a:pt x="3072955" y="2113767"/>
                </a:lnTo>
                <a:lnTo>
                  <a:pt x="0" y="21137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196" r="0" b="-3021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055164" y="579957"/>
            <a:ext cx="928904" cy="1015195"/>
          </a:xfrm>
          <a:custGeom>
            <a:avLst/>
            <a:gdLst/>
            <a:ahLst/>
            <a:cxnLst/>
            <a:rect r="r" b="b" t="t" l="l"/>
            <a:pathLst>
              <a:path h="1015195" w="928904">
                <a:moveTo>
                  <a:pt x="0" y="0"/>
                </a:moveTo>
                <a:lnTo>
                  <a:pt x="928903" y="0"/>
                </a:lnTo>
                <a:lnTo>
                  <a:pt x="928903" y="1015195"/>
                </a:lnTo>
                <a:lnTo>
                  <a:pt x="0" y="101519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4254">
            <a:off x="15305889" y="698395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1" y="0"/>
                </a:lnTo>
                <a:lnTo>
                  <a:pt x="2120131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01142" y="1088694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045040" y="4498205"/>
            <a:ext cx="4351853" cy="5304607"/>
            <a:chOff x="0" y="0"/>
            <a:chExt cx="5802470" cy="707280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84732" y="0"/>
              <a:ext cx="1170312" cy="1376838"/>
            </a:xfrm>
            <a:custGeom>
              <a:avLst/>
              <a:gdLst/>
              <a:ahLst/>
              <a:cxnLst/>
              <a:rect r="r" b="b" t="t" l="l"/>
              <a:pathLst>
                <a:path h="1376838" w="1170312">
                  <a:moveTo>
                    <a:pt x="0" y="0"/>
                  </a:moveTo>
                  <a:lnTo>
                    <a:pt x="1170312" y="0"/>
                  </a:lnTo>
                  <a:lnTo>
                    <a:pt x="1170312" y="1376838"/>
                  </a:lnTo>
                  <a:lnTo>
                    <a:pt x="0" y="1376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1973738"/>
              <a:ext cx="1617701" cy="1172833"/>
            </a:xfrm>
            <a:custGeom>
              <a:avLst/>
              <a:gdLst/>
              <a:ahLst/>
              <a:cxnLst/>
              <a:rect r="r" b="b" t="t" l="l"/>
              <a:pathLst>
                <a:path h="1172833" w="1617701">
                  <a:moveTo>
                    <a:pt x="0" y="0"/>
                  </a:moveTo>
                  <a:lnTo>
                    <a:pt x="1617701" y="0"/>
                  </a:lnTo>
                  <a:lnTo>
                    <a:pt x="1617701" y="1172833"/>
                  </a:lnTo>
                  <a:lnTo>
                    <a:pt x="0" y="1172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91663" y="-255075"/>
              <a:ext cx="4910807" cy="7145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Pomm</a:t>
              </a: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Banane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Poire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Cerise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808851" y="3544802"/>
              <a:ext cx="1012401" cy="1569614"/>
            </a:xfrm>
            <a:custGeom>
              <a:avLst/>
              <a:gdLst/>
              <a:ahLst/>
              <a:cxnLst/>
              <a:rect r="r" b="b" t="t" l="l"/>
              <a:pathLst>
                <a:path h="1569614" w="1012401">
                  <a:moveTo>
                    <a:pt x="0" y="0"/>
                  </a:moveTo>
                  <a:lnTo>
                    <a:pt x="1012401" y="0"/>
                  </a:lnTo>
                  <a:lnTo>
                    <a:pt x="1012401" y="1569614"/>
                  </a:lnTo>
                  <a:lnTo>
                    <a:pt x="0" y="1569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484732" y="5315520"/>
              <a:ext cx="1660638" cy="1757289"/>
            </a:xfrm>
            <a:custGeom>
              <a:avLst/>
              <a:gdLst/>
              <a:ahLst/>
              <a:cxnLst/>
              <a:rect r="r" b="b" t="t" l="l"/>
              <a:pathLst>
                <a:path h="1757289" w="1660638">
                  <a:moveTo>
                    <a:pt x="0" y="0"/>
                  </a:moveTo>
                  <a:lnTo>
                    <a:pt x="1660638" y="0"/>
                  </a:lnTo>
                  <a:lnTo>
                    <a:pt x="1660638" y="1757289"/>
                  </a:lnTo>
                  <a:lnTo>
                    <a:pt x="0" y="1757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628126" y="4407829"/>
            <a:ext cx="6741929" cy="5582804"/>
            <a:chOff x="0" y="0"/>
            <a:chExt cx="8989239" cy="7443739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26021"/>
              <a:ext cx="8989239" cy="7145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Chat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Chien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Cheval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Lapin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1738073" y="0"/>
              <a:ext cx="1574509" cy="1730229"/>
            </a:xfrm>
            <a:custGeom>
              <a:avLst/>
              <a:gdLst/>
              <a:ahLst/>
              <a:cxnLst/>
              <a:rect r="r" b="b" t="t" l="l"/>
              <a:pathLst>
                <a:path h="1730229" w="1574509">
                  <a:moveTo>
                    <a:pt x="0" y="0"/>
                  </a:moveTo>
                  <a:lnTo>
                    <a:pt x="1574509" y="0"/>
                  </a:lnTo>
                  <a:lnTo>
                    <a:pt x="1574509" y="1730229"/>
                  </a:lnTo>
                  <a:lnTo>
                    <a:pt x="0" y="1730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950423" y="2094239"/>
              <a:ext cx="1360531" cy="1503349"/>
            </a:xfrm>
            <a:custGeom>
              <a:avLst/>
              <a:gdLst/>
              <a:ahLst/>
              <a:cxnLst/>
              <a:rect r="r" b="b" t="t" l="l"/>
              <a:pathLst>
                <a:path h="1503349" w="1360531">
                  <a:moveTo>
                    <a:pt x="0" y="0"/>
                  </a:moveTo>
                  <a:lnTo>
                    <a:pt x="1360530" y="0"/>
                  </a:lnTo>
                  <a:lnTo>
                    <a:pt x="1360530" y="1503349"/>
                  </a:lnTo>
                  <a:lnTo>
                    <a:pt x="0" y="1503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190123" y="3965888"/>
              <a:ext cx="1863454" cy="1593253"/>
            </a:xfrm>
            <a:custGeom>
              <a:avLst/>
              <a:gdLst/>
              <a:ahLst/>
              <a:cxnLst/>
              <a:rect r="r" b="b" t="t" l="l"/>
              <a:pathLst>
                <a:path h="1593253" w="1863454">
                  <a:moveTo>
                    <a:pt x="0" y="0"/>
                  </a:moveTo>
                  <a:lnTo>
                    <a:pt x="1863454" y="0"/>
                  </a:lnTo>
                  <a:lnTo>
                    <a:pt x="1863454" y="1593253"/>
                  </a:lnTo>
                  <a:lnTo>
                    <a:pt x="0" y="1593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933191" y="5927441"/>
              <a:ext cx="1394993" cy="1516297"/>
            </a:xfrm>
            <a:custGeom>
              <a:avLst/>
              <a:gdLst/>
              <a:ahLst/>
              <a:cxnLst/>
              <a:rect r="r" b="b" t="t" l="l"/>
              <a:pathLst>
                <a:path h="1516297" w="1394993">
                  <a:moveTo>
                    <a:pt x="0" y="0"/>
                  </a:moveTo>
                  <a:lnTo>
                    <a:pt x="1394994" y="0"/>
                  </a:lnTo>
                  <a:lnTo>
                    <a:pt x="1394994" y="1516298"/>
                  </a:lnTo>
                  <a:lnTo>
                    <a:pt x="0" y="1516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0109964" y="4671230"/>
            <a:ext cx="6741929" cy="5115609"/>
            <a:chOff x="0" y="0"/>
            <a:chExt cx="8989239" cy="6820812"/>
          </a:xfrm>
        </p:grpSpPr>
        <p:sp>
          <p:nvSpPr>
            <p:cNvPr name="TextBox 22" id="22"/>
            <p:cNvSpPr txBox="true"/>
            <p:nvPr/>
          </p:nvSpPr>
          <p:spPr>
            <a:xfrm rot="0">
              <a:off x="0" y="-325181"/>
              <a:ext cx="8989239" cy="7145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Table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Chaise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Armoire</a:t>
              </a:r>
            </a:p>
            <a:p>
              <a:pPr algn="ctr">
                <a:lnSpc>
                  <a:spcPts val="11149"/>
                </a:lnSpc>
              </a:pPr>
              <a:r>
                <a:rPr lang="en-US" sz="5068">
                  <a:solidFill>
                    <a:srgbClr val="524238"/>
                  </a:solidFill>
                  <a:latin typeface="Balsamiq Sans"/>
                  <a:ea typeface="Balsamiq Sans"/>
                  <a:cs typeface="Balsamiq Sans"/>
                  <a:sym typeface="Balsamiq Sans"/>
                </a:rPr>
                <a:t>Bureau</a:t>
              </a:r>
            </a:p>
          </p:txBody>
        </p:sp>
        <p:sp>
          <p:nvSpPr>
            <p:cNvPr name="Freeform 23" id="23"/>
            <p:cNvSpPr/>
            <p:nvPr/>
          </p:nvSpPr>
          <p:spPr>
            <a:xfrm flipH="false" flipV="false" rot="0">
              <a:off x="1502521" y="0"/>
              <a:ext cx="1826526" cy="1379027"/>
            </a:xfrm>
            <a:custGeom>
              <a:avLst/>
              <a:gdLst/>
              <a:ahLst/>
              <a:cxnLst/>
              <a:rect r="r" b="b" t="t" l="l"/>
              <a:pathLst>
                <a:path h="1379027" w="1826526">
                  <a:moveTo>
                    <a:pt x="0" y="0"/>
                  </a:moveTo>
                  <a:lnTo>
                    <a:pt x="1826526" y="0"/>
                  </a:lnTo>
                  <a:lnTo>
                    <a:pt x="1826526" y="1379027"/>
                  </a:lnTo>
                  <a:lnTo>
                    <a:pt x="0" y="1379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1687188" y="1698452"/>
              <a:ext cx="1326266" cy="1792251"/>
            </a:xfrm>
            <a:custGeom>
              <a:avLst/>
              <a:gdLst/>
              <a:ahLst/>
              <a:cxnLst/>
              <a:rect r="r" b="b" t="t" l="l"/>
              <a:pathLst>
                <a:path h="1792251" w="1326266">
                  <a:moveTo>
                    <a:pt x="0" y="0"/>
                  </a:moveTo>
                  <a:lnTo>
                    <a:pt x="1326266" y="0"/>
                  </a:lnTo>
                  <a:lnTo>
                    <a:pt x="1326266" y="1792251"/>
                  </a:lnTo>
                  <a:lnTo>
                    <a:pt x="0" y="179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1502521" y="3667918"/>
              <a:ext cx="1035741" cy="1294677"/>
            </a:xfrm>
            <a:custGeom>
              <a:avLst/>
              <a:gdLst/>
              <a:ahLst/>
              <a:cxnLst/>
              <a:rect r="r" b="b" t="t" l="l"/>
              <a:pathLst>
                <a:path h="1294677" w="1035741">
                  <a:moveTo>
                    <a:pt x="0" y="0"/>
                  </a:moveTo>
                  <a:lnTo>
                    <a:pt x="1035741" y="0"/>
                  </a:lnTo>
                  <a:lnTo>
                    <a:pt x="1035741" y="1294677"/>
                  </a:lnTo>
                  <a:lnTo>
                    <a:pt x="0" y="1294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1106250" y="5280095"/>
              <a:ext cx="1828283" cy="1499192"/>
            </a:xfrm>
            <a:custGeom>
              <a:avLst/>
              <a:gdLst/>
              <a:ahLst/>
              <a:cxnLst/>
              <a:rect r="r" b="b" t="t" l="l"/>
              <a:pathLst>
                <a:path h="1499192" w="1828283">
                  <a:moveTo>
                    <a:pt x="0" y="0"/>
                  </a:moveTo>
                  <a:lnTo>
                    <a:pt x="1828283" y="0"/>
                  </a:lnTo>
                  <a:lnTo>
                    <a:pt x="1828283" y="1499192"/>
                  </a:lnTo>
                  <a:lnTo>
                    <a:pt x="0" y="14991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 l="0" t="0" r="0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444378" y="2510541"/>
            <a:ext cx="9147018" cy="1541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Retiens ces mots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491383" y="490883"/>
            <a:ext cx="9305234" cy="930523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3F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570491" y="2115089"/>
            <a:ext cx="9147018" cy="2986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Quelle stratégie as-tu utilisé?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03972" y="6513706"/>
            <a:ext cx="8480056" cy="140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4"/>
              </a:lnSpc>
            </a:pPr>
            <a:r>
              <a:rPr lang="en-US" sz="44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Est-ce que la liste te semblait plus facile à retenir?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72099" y="552999"/>
            <a:ext cx="2710452" cy="2371646"/>
          </a:xfrm>
          <a:custGeom>
            <a:avLst/>
            <a:gdLst/>
            <a:ahLst/>
            <a:cxnLst/>
            <a:rect r="r" b="b" t="t" l="l"/>
            <a:pathLst>
              <a:path h="2371646" w="2710452">
                <a:moveTo>
                  <a:pt x="0" y="0"/>
                </a:moveTo>
                <a:lnTo>
                  <a:pt x="2710453" y="0"/>
                </a:lnTo>
                <a:lnTo>
                  <a:pt x="2710453" y="2371646"/>
                </a:lnTo>
                <a:lnTo>
                  <a:pt x="0" y="23716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234254">
            <a:off x="15395479" y="6931565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0" y="0"/>
                </a:lnTo>
                <a:lnTo>
                  <a:pt x="2120130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414849" y="4371427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3" y="0"/>
                </a:lnTo>
                <a:lnTo>
                  <a:pt x="1844323" y="1724443"/>
                </a:lnTo>
                <a:lnTo>
                  <a:pt x="0" y="17244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099450" y="552999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34254">
            <a:off x="15305889" y="698395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1" y="0"/>
                </a:lnTo>
                <a:lnTo>
                  <a:pt x="2120131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929731" y="363598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2"/>
                </a:lnTo>
                <a:lnTo>
                  <a:pt x="0" y="17244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601142" y="1088694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713787" y="4185455"/>
            <a:ext cx="3683105" cy="548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Pomm</a:t>
            </a: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Banane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Poire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Cerise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28126" y="4305901"/>
            <a:ext cx="6741929" cy="548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Chat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Chien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Cheval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Lapin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109964" y="4305901"/>
            <a:ext cx="6741929" cy="548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Table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Chaise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Armoire</a:t>
            </a:r>
          </a:p>
          <a:p>
            <a:pPr algn="ctr">
              <a:lnSpc>
                <a:spcPts val="11149"/>
              </a:lnSpc>
            </a:pPr>
            <a:r>
              <a:rPr lang="en-US" sz="5068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Bureau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44378" y="2510541"/>
            <a:ext cx="11459129" cy="1541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Retrouve les 12 mots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862123" y="2447558"/>
            <a:ext cx="9870882" cy="3317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39"/>
              </a:lnSpc>
            </a:pPr>
            <a:r>
              <a:rPr lang="en-US" sz="10802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Comment faire pour mes leçons?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-229801">
            <a:off x="12030103" y="4338611"/>
            <a:ext cx="4337347" cy="4766315"/>
          </a:xfrm>
          <a:custGeom>
            <a:avLst/>
            <a:gdLst/>
            <a:ahLst/>
            <a:cxnLst/>
            <a:rect r="r" b="b" t="t" l="l"/>
            <a:pathLst>
              <a:path h="4766315" w="4337347">
                <a:moveTo>
                  <a:pt x="0" y="0"/>
                </a:moveTo>
                <a:lnTo>
                  <a:pt x="4337347" y="0"/>
                </a:lnTo>
                <a:lnTo>
                  <a:pt x="4337347" y="4766315"/>
                </a:lnTo>
                <a:lnTo>
                  <a:pt x="0" y="47663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167396" y="3725124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3" y="0"/>
                </a:lnTo>
                <a:lnTo>
                  <a:pt x="1844323" y="1724443"/>
                </a:lnTo>
                <a:lnTo>
                  <a:pt x="0" y="172444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843717" y="1111646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845148" y="5942740"/>
            <a:ext cx="14597704" cy="577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8"/>
              </a:lnSpc>
            </a:pPr>
            <a:r>
              <a:rPr lang="en-US" sz="3605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Transformer une leçon en outil de mémorisation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-188337" y="5885150"/>
            <a:ext cx="8433980" cy="843398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3F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234254">
            <a:off x="15627559" y="689950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0" y="0"/>
                </a:lnTo>
                <a:lnTo>
                  <a:pt x="2120130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765462" y="3554190"/>
            <a:ext cx="1844323" cy="1724442"/>
          </a:xfrm>
          <a:custGeom>
            <a:avLst/>
            <a:gdLst/>
            <a:ahLst/>
            <a:cxnLst/>
            <a:rect r="r" b="b" t="t" l="l"/>
            <a:pathLst>
              <a:path h="1724442" w="1844323">
                <a:moveTo>
                  <a:pt x="0" y="0"/>
                </a:moveTo>
                <a:lnTo>
                  <a:pt x="1844324" y="0"/>
                </a:lnTo>
                <a:lnTo>
                  <a:pt x="1844324" y="1724443"/>
                </a:lnTo>
                <a:lnTo>
                  <a:pt x="0" y="17244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285453" y="1002466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2"/>
                </a:lnTo>
                <a:lnTo>
                  <a:pt x="0" y="16298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055208" y="6481373"/>
            <a:ext cx="2036010" cy="3805627"/>
          </a:xfrm>
          <a:custGeom>
            <a:avLst/>
            <a:gdLst/>
            <a:ahLst/>
            <a:cxnLst/>
            <a:rect r="r" b="b" t="t" l="l"/>
            <a:pathLst>
              <a:path h="3805627" w="2036010">
                <a:moveTo>
                  <a:pt x="0" y="0"/>
                </a:moveTo>
                <a:lnTo>
                  <a:pt x="2036010" y="0"/>
                </a:lnTo>
                <a:lnTo>
                  <a:pt x="2036010" y="3805627"/>
                </a:lnTo>
                <a:lnTo>
                  <a:pt x="0" y="38056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4409810" y="935791"/>
            <a:ext cx="9147018" cy="1541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60"/>
              </a:lnSpc>
            </a:pPr>
            <a:r>
              <a:rPr lang="en-US" sz="9709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Leçon de sciences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704386" y="3092029"/>
            <a:ext cx="10447909" cy="6994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  <a:r>
              <a:rPr lang="en-US" sz="28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systè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 pr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odu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hormon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 p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ntrôler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iffér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ent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fon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tions 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cor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 </a:t>
            </a: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L’hypophyse,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située 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u, 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mma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utres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gland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 Ell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omm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x ova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res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 aux te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ticul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à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quel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momen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prod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re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 hormones à 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puber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é. </a:t>
            </a: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La thyroïde aide à régler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l’é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ergie du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rp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/ 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ryth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om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meil.</a:t>
            </a: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sys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èm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est 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mporta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p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our 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nce, la p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be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té,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 s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mmei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et plus enc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ore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.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3 glandes principales : hypophyse, 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thyroïde, ov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es/test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8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les.</a:t>
            </a:r>
          </a:p>
          <a:p>
            <a:pPr algn="just" marL="0" indent="0" lvl="0">
              <a:lnSpc>
                <a:spcPts val="3680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637018" y="952500"/>
            <a:ext cx="12741058" cy="17176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639"/>
              </a:lnSpc>
            </a:pPr>
            <a:r>
              <a:rPr lang="en-US" sz="10802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La leçon a apprendre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234254">
            <a:off x="15627559" y="689950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0" y="0"/>
                </a:lnTo>
                <a:lnTo>
                  <a:pt x="2120130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01476" y="3032831"/>
            <a:ext cx="1990195" cy="1860832"/>
          </a:xfrm>
          <a:custGeom>
            <a:avLst/>
            <a:gdLst/>
            <a:ahLst/>
            <a:cxnLst/>
            <a:rect r="r" b="b" t="t" l="l"/>
            <a:pathLst>
              <a:path h="1860832" w="1990195">
                <a:moveTo>
                  <a:pt x="0" y="0"/>
                </a:moveTo>
                <a:lnTo>
                  <a:pt x="1990195" y="0"/>
                </a:lnTo>
                <a:lnTo>
                  <a:pt x="1990195" y="1860832"/>
                </a:lnTo>
                <a:lnTo>
                  <a:pt x="0" y="18608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79161" y="4409498"/>
            <a:ext cx="3495721" cy="2744141"/>
          </a:xfrm>
          <a:custGeom>
            <a:avLst/>
            <a:gdLst/>
            <a:ahLst/>
            <a:cxnLst/>
            <a:rect r="r" b="b" t="t" l="l"/>
            <a:pathLst>
              <a:path h="2744141" w="3495721">
                <a:moveTo>
                  <a:pt x="0" y="0"/>
                </a:moveTo>
                <a:lnTo>
                  <a:pt x="3495722" y="0"/>
                </a:lnTo>
                <a:lnTo>
                  <a:pt x="3495722" y="2744141"/>
                </a:lnTo>
                <a:lnTo>
                  <a:pt x="0" y="27441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684585" y="2866823"/>
            <a:ext cx="10447169" cy="6853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 système digestif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ous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digérer ce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q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l’o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 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nge pour 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qu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ps puiss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util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nutriments.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Tou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comm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nce dan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la bouche,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ù les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dent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mâ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hent et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la salive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comm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la d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ges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tion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.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 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te, les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ents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ndent dans l’oesophage puis ar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ven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d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l’estomac,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où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mélangé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à d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cs diges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ifs.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nutr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ments son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ens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te absorbés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ns l’intestin. Ce qui ne ser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p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élim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é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par le rectum 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us forme de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lles.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Ce système est essentiel pour toutes les cellules du corps.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3 org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princip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x : œsophage, estomac, intestin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590130" y="6980122"/>
            <a:ext cx="9305234" cy="9305234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EF3F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26076" y="7953911"/>
            <a:ext cx="2236411" cy="1956859"/>
          </a:xfrm>
          <a:custGeom>
            <a:avLst/>
            <a:gdLst/>
            <a:ahLst/>
            <a:cxnLst/>
            <a:rect r="r" b="b" t="t" l="l"/>
            <a:pathLst>
              <a:path h="1956859" w="2236411">
                <a:moveTo>
                  <a:pt x="0" y="0"/>
                </a:moveTo>
                <a:lnTo>
                  <a:pt x="2236411" y="0"/>
                </a:lnTo>
                <a:lnTo>
                  <a:pt x="2236411" y="1956859"/>
                </a:lnTo>
                <a:lnTo>
                  <a:pt x="0" y="19568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34254">
            <a:off x="856253" y="323533"/>
            <a:ext cx="2120130" cy="2601387"/>
          </a:xfrm>
          <a:custGeom>
            <a:avLst/>
            <a:gdLst/>
            <a:ahLst/>
            <a:cxnLst/>
            <a:rect r="r" b="b" t="t" l="l"/>
            <a:pathLst>
              <a:path h="2601387" w="2120130">
                <a:moveTo>
                  <a:pt x="0" y="0"/>
                </a:moveTo>
                <a:lnTo>
                  <a:pt x="2120131" y="0"/>
                </a:lnTo>
                <a:lnTo>
                  <a:pt x="2120131" y="2601387"/>
                </a:lnTo>
                <a:lnTo>
                  <a:pt x="0" y="2601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038911" y="4826318"/>
            <a:ext cx="1680553" cy="1571317"/>
          </a:xfrm>
          <a:custGeom>
            <a:avLst/>
            <a:gdLst/>
            <a:ahLst/>
            <a:cxnLst/>
            <a:rect r="r" b="b" t="t" l="l"/>
            <a:pathLst>
              <a:path h="1571317" w="1680553">
                <a:moveTo>
                  <a:pt x="0" y="0"/>
                </a:moveTo>
                <a:lnTo>
                  <a:pt x="1680554" y="0"/>
                </a:lnTo>
                <a:lnTo>
                  <a:pt x="1680554" y="1571318"/>
                </a:lnTo>
                <a:lnTo>
                  <a:pt x="0" y="15713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3339480" y="809280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1" y="0"/>
                </a:lnTo>
                <a:lnTo>
                  <a:pt x="1743201" y="1629893"/>
                </a:lnTo>
                <a:lnTo>
                  <a:pt x="0" y="16298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847396" y="5988844"/>
            <a:ext cx="5282909" cy="3513134"/>
          </a:xfrm>
          <a:custGeom>
            <a:avLst/>
            <a:gdLst/>
            <a:ahLst/>
            <a:cxnLst/>
            <a:rect r="r" b="b" t="t" l="l"/>
            <a:pathLst>
              <a:path h="3513134" w="5282909">
                <a:moveTo>
                  <a:pt x="0" y="0"/>
                </a:moveTo>
                <a:lnTo>
                  <a:pt x="5282909" y="0"/>
                </a:lnTo>
                <a:lnTo>
                  <a:pt x="5282909" y="3513135"/>
                </a:lnTo>
                <a:lnTo>
                  <a:pt x="0" y="35131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357963" y="600799"/>
            <a:ext cx="11831894" cy="1961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66"/>
              </a:lnSpc>
            </a:pPr>
            <a:r>
              <a:rPr lang="en-US" sz="12364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À vous de jouer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339480" y="2975030"/>
            <a:ext cx="12471888" cy="4705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  <a:r>
              <a:rPr lang="en-US" sz="2697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Vous avez 5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min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utes pour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ppre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dre les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in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format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por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tant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texte. Vou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pouvez 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iliser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tratégi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d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écouv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aujourd'h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i. </a:t>
            </a:r>
          </a:p>
          <a:p>
            <a:pPr algn="just" marL="0" indent="0" lvl="0">
              <a:lnSpc>
                <a:spcPts val="3426"/>
              </a:lnSpc>
              <a:spcBef>
                <a:spcPct val="0"/>
              </a:spcBef>
            </a:pPr>
          </a:p>
          <a:p>
            <a:pPr algn="l" marL="582443" indent="-291221" lvl="1">
              <a:lnSpc>
                <a:spcPts val="6177"/>
              </a:lnSpc>
              <a:spcBef>
                <a:spcPct val="0"/>
              </a:spcBef>
              <a:buFont typeface="Arial"/>
              <a:buChar char="•"/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gan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ser les inform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ation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ét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</a:t>
            </a:r>
          </a:p>
          <a:p>
            <a:pPr algn="l" marL="582443" indent="-291221" lvl="1">
              <a:lnSpc>
                <a:spcPts val="6177"/>
              </a:lnSpc>
              <a:spcBef>
                <a:spcPct val="0"/>
              </a:spcBef>
              <a:buFont typeface="Arial"/>
              <a:buChar char="•"/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Cré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une asso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ciation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ete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 les mo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p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ort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</a:t>
            </a:r>
          </a:p>
          <a:p>
            <a:pPr algn="l" marL="582443" indent="-291221" lvl="1">
              <a:lnSpc>
                <a:spcPts val="6177"/>
              </a:lnSpc>
              <a:spcBef>
                <a:spcPct val="0"/>
              </a:spcBef>
              <a:buFont typeface="Arial"/>
              <a:buChar char="•"/>
            </a:pP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Im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g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in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er</a:t>
            </a:r>
            <a:r>
              <a:rPr lang="en-US" sz="2697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 le chemin de la nourriture.</a:t>
            </a:r>
          </a:p>
          <a:p>
            <a:pPr algn="l">
              <a:lnSpc>
                <a:spcPts val="6177"/>
              </a:lnSpc>
              <a:spcBef>
                <a:spcPct val="0"/>
              </a:spcBef>
            </a:pPr>
          </a:p>
          <a:p>
            <a:pPr algn="l">
              <a:lnSpc>
                <a:spcPts val="1402"/>
              </a:lnSpc>
              <a:spcBef>
                <a:spcPct val="0"/>
              </a:spcBef>
            </a:pP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Ensuite,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cachez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le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ex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essaye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 de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l'exp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liqu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er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de mémo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ir</a:t>
            </a:r>
            <a:r>
              <a:rPr lang="en-US" b="true" sz="2697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e.</a:t>
            </a:r>
          </a:p>
        </p:txBody>
      </p: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42650" y="7745412"/>
            <a:ext cx="4649492" cy="4114800"/>
          </a:xfrm>
          <a:custGeom>
            <a:avLst/>
            <a:gdLst/>
            <a:ahLst/>
            <a:cxnLst/>
            <a:rect r="r" b="b" t="t" l="l"/>
            <a:pathLst>
              <a:path h="4114800" w="4649492">
                <a:moveTo>
                  <a:pt x="0" y="0"/>
                </a:moveTo>
                <a:lnTo>
                  <a:pt x="4649491" y="0"/>
                </a:lnTo>
                <a:lnTo>
                  <a:pt x="464949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-1647865" y="-456816"/>
            <a:ext cx="5308112" cy="4697679"/>
          </a:xfrm>
          <a:custGeom>
            <a:avLst/>
            <a:gdLst/>
            <a:ahLst/>
            <a:cxnLst/>
            <a:rect r="r" b="b" t="t" l="l"/>
            <a:pathLst>
              <a:path h="4697679" w="5308112">
                <a:moveTo>
                  <a:pt x="5308112" y="4697679"/>
                </a:moveTo>
                <a:lnTo>
                  <a:pt x="0" y="4697679"/>
                </a:lnTo>
                <a:lnTo>
                  <a:pt x="0" y="0"/>
                </a:lnTo>
                <a:lnTo>
                  <a:pt x="5308112" y="0"/>
                </a:lnTo>
                <a:lnTo>
                  <a:pt x="5308112" y="469767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89857" y="-1228927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0" y="0"/>
                </a:moveTo>
                <a:lnTo>
                  <a:pt x="3168396" y="0"/>
                </a:lnTo>
                <a:lnTo>
                  <a:pt x="31683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2543632">
            <a:off x="-1614297" y="7513799"/>
            <a:ext cx="3168396" cy="4114800"/>
          </a:xfrm>
          <a:custGeom>
            <a:avLst/>
            <a:gdLst/>
            <a:ahLst/>
            <a:cxnLst/>
            <a:rect r="r" b="b" t="t" l="l"/>
            <a:pathLst>
              <a:path h="4114800" w="3168396">
                <a:moveTo>
                  <a:pt x="3168396" y="0"/>
                </a:moveTo>
                <a:lnTo>
                  <a:pt x="0" y="0"/>
                </a:lnTo>
                <a:lnTo>
                  <a:pt x="0" y="4114800"/>
                </a:lnTo>
                <a:lnTo>
                  <a:pt x="3168396" y="4114800"/>
                </a:lnTo>
                <a:lnTo>
                  <a:pt x="31683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91158" y="2659373"/>
            <a:ext cx="13505684" cy="14011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66"/>
              </a:lnSpc>
            </a:pPr>
            <a:r>
              <a:rPr lang="en-US" sz="4383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F</a:t>
            </a:r>
            <a:r>
              <a:rPr lang="en-US" sz="4383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inalement, quelle est la différence entre lire une leçon et apprendre une leçon 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184556" y="7745412"/>
            <a:ext cx="2773825" cy="2427097"/>
          </a:xfrm>
          <a:custGeom>
            <a:avLst/>
            <a:gdLst/>
            <a:ahLst/>
            <a:cxnLst/>
            <a:rect r="r" b="b" t="t" l="l"/>
            <a:pathLst>
              <a:path h="2427097" w="2773825">
                <a:moveTo>
                  <a:pt x="0" y="0"/>
                </a:moveTo>
                <a:lnTo>
                  <a:pt x="2773825" y="0"/>
                </a:lnTo>
                <a:lnTo>
                  <a:pt x="2773825" y="2427097"/>
                </a:lnTo>
                <a:lnTo>
                  <a:pt x="0" y="24270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038911" y="4826318"/>
            <a:ext cx="1680553" cy="1571317"/>
          </a:xfrm>
          <a:custGeom>
            <a:avLst/>
            <a:gdLst/>
            <a:ahLst/>
            <a:cxnLst/>
            <a:rect r="r" b="b" t="t" l="l"/>
            <a:pathLst>
              <a:path h="1571317" w="1680553">
                <a:moveTo>
                  <a:pt x="0" y="0"/>
                </a:moveTo>
                <a:lnTo>
                  <a:pt x="1680554" y="0"/>
                </a:lnTo>
                <a:lnTo>
                  <a:pt x="1680554" y="1571318"/>
                </a:lnTo>
                <a:lnTo>
                  <a:pt x="0" y="15713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70622" y="431425"/>
            <a:ext cx="1743200" cy="1629892"/>
          </a:xfrm>
          <a:custGeom>
            <a:avLst/>
            <a:gdLst/>
            <a:ahLst/>
            <a:cxnLst/>
            <a:rect r="r" b="b" t="t" l="l"/>
            <a:pathLst>
              <a:path h="1629892" w="1743200">
                <a:moveTo>
                  <a:pt x="0" y="0"/>
                </a:moveTo>
                <a:lnTo>
                  <a:pt x="1743200" y="0"/>
                </a:lnTo>
                <a:lnTo>
                  <a:pt x="1743200" y="1629893"/>
                </a:lnTo>
                <a:lnTo>
                  <a:pt x="0" y="16298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289701" y="752273"/>
            <a:ext cx="11436479" cy="176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058"/>
              </a:lnSpc>
            </a:pPr>
            <a:r>
              <a:rPr lang="en-US" sz="11161">
                <a:solidFill>
                  <a:srgbClr val="EF656F"/>
                </a:solidFill>
                <a:latin typeface="Scripter"/>
                <a:ea typeface="Scripter"/>
                <a:cs typeface="Scripter"/>
                <a:sym typeface="Scripter"/>
              </a:rPr>
              <a:t>Lire ou apprendre?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30970" y="4467170"/>
            <a:ext cx="12753942" cy="5059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087"/>
              </a:lnSpc>
              <a:spcBef>
                <a:spcPct val="0"/>
              </a:spcBef>
            </a:pPr>
            <a:r>
              <a:rPr lang="en-US" b="true" sz="2940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leço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per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m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et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d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d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éco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u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vr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et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com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pr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en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d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le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nform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ation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s.</a:t>
            </a:r>
          </a:p>
          <a:p>
            <a:pPr algn="just" marL="0" indent="0" lvl="0">
              <a:lnSpc>
                <a:spcPts val="5087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5087"/>
              </a:lnSpc>
              <a:spcBef>
                <a:spcPct val="0"/>
              </a:spcBef>
            </a:pP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Pour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 mé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m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oris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 je do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uss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ag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: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o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rga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n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se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f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ire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d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s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li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ens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,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c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réer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im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ges men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ta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les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surt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o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ut 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say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 de retro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ver les inform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at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ions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an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reg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a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rder.</a:t>
            </a:r>
          </a:p>
          <a:p>
            <a:pPr algn="just" marL="0" indent="0" lvl="0">
              <a:lnSpc>
                <a:spcPts val="5087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5087"/>
              </a:lnSpc>
              <a:spcBef>
                <a:spcPct val="0"/>
              </a:spcBef>
            </a:pP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Je dois ensui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te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vé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ifi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er c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 q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u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 j'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a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i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 r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t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en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t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b="true" sz="2940" strike="noStrike" u="none">
                <a:solidFill>
                  <a:srgbClr val="524238"/>
                </a:solidFill>
                <a:latin typeface="Balsamiq Sans Bold"/>
                <a:ea typeface="Balsamiq Sans Bold"/>
                <a:cs typeface="Balsamiq Sans Bold"/>
                <a:sym typeface="Balsamiq Sans Bold"/>
              </a:rPr>
              <a:t>recommencer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qu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lqu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es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 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jou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pl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u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s ta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r</a:t>
            </a:r>
            <a:r>
              <a:rPr lang="en-US" sz="2940" strike="noStrike" u="none">
                <a:solidFill>
                  <a:srgbClr val="524238"/>
                </a:solidFill>
                <a:latin typeface="Balsamiq Sans"/>
                <a:ea typeface="Balsamiq Sans"/>
                <a:cs typeface="Balsamiq Sans"/>
                <a:sym typeface="Balsamiq Sans"/>
              </a:rPr>
              <a:t>d.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DAHYhXi1UEA</dc:identifier>
  <dcterms:modified xsi:type="dcterms:W3CDTF">2011-08-01T06:04:30Z</dcterms:modified>
  <cp:revision>1</cp:revision>
  <dc:title>apprendre à apprendre</dc:title>
</cp:coreProperties>
</file>